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C735F-8EEF-4DC7-A7BE-E4961AB3711D}" v="2135" dt="2021-05-13T16:48:47.278"/>
    <p1510:client id="{66FC1086-FC40-40CC-B714-A9DA624A1A82}" v="20" dt="2021-05-15T17:44:50.569"/>
    <p1510:client id="{80316AB6-D0AD-4AD3-B806-E4F4B3030046}" v="132" dt="2021-05-14T12:28:40.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80" d="100"/>
          <a:sy n="80" d="100"/>
        </p:scale>
        <p:origin x="3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228411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1460048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12325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‹N°›</a:t>
            </a:fld>
            <a:endParaRPr lang="en-US" dirty="0"/>
          </a:p>
        </p:txBody>
      </p:sp>
    </p:spTree>
    <p:extLst>
      <p:ext uri="{BB962C8B-B14F-4D97-AF65-F5344CB8AC3E}">
        <p14:creationId xmlns:p14="http://schemas.microsoft.com/office/powerpoint/2010/main" val="1288301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2142562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908979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42702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364817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3710018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1701494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5/15/2021</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‹N°›</a:t>
            </a:fld>
            <a:endParaRPr lang="en-US"/>
          </a:p>
        </p:txBody>
      </p:sp>
    </p:spTree>
    <p:extLst>
      <p:ext uri="{BB962C8B-B14F-4D97-AF65-F5344CB8AC3E}">
        <p14:creationId xmlns:p14="http://schemas.microsoft.com/office/powerpoint/2010/main" val="27182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5/15/2021</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‹N°›</a:t>
            </a:fld>
            <a:endParaRPr lang="en-US"/>
          </a:p>
        </p:txBody>
      </p:sp>
    </p:spTree>
    <p:extLst>
      <p:ext uri="{BB962C8B-B14F-4D97-AF65-F5344CB8AC3E}">
        <p14:creationId xmlns:p14="http://schemas.microsoft.com/office/powerpoint/2010/main" val="398818017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7567966" y="1135530"/>
            <a:ext cx="4016188" cy="2892612"/>
          </a:xfrm>
        </p:spPr>
        <p:txBody>
          <a:bodyPr>
            <a:normAutofit/>
          </a:bodyPr>
          <a:lstStyle/>
          <a:p>
            <a:r>
              <a:rPr lang="de-DE" sz="4000" dirty="0"/>
              <a:t>PILULIER</a:t>
            </a:r>
            <a:br>
              <a:rPr lang="de-DE" sz="4000" dirty="0"/>
            </a:br>
            <a:r>
              <a:rPr lang="de-DE" sz="4000" dirty="0"/>
              <a:t>V1</a:t>
            </a:r>
          </a:p>
        </p:txBody>
      </p:sp>
      <p:sp>
        <p:nvSpPr>
          <p:cNvPr id="3" name="Sous-titre 2"/>
          <p:cNvSpPr>
            <a:spLocks noGrp="1"/>
          </p:cNvSpPr>
          <p:nvPr>
            <p:ph type="subTitle" idx="1"/>
          </p:nvPr>
        </p:nvSpPr>
        <p:spPr>
          <a:xfrm>
            <a:off x="8141707" y="4793129"/>
            <a:ext cx="2868706" cy="1563219"/>
          </a:xfrm>
        </p:spPr>
        <p:txBody>
          <a:bodyPr vert="horz" lIns="91440" tIns="45720" rIns="91440" bIns="45720" rtlCol="0" anchor="t">
            <a:normAutofit/>
          </a:bodyPr>
          <a:lstStyle/>
          <a:p>
            <a:r>
              <a:rPr lang="de-DE" sz="1200" dirty="0"/>
              <a:t>CONCEPTION </a:t>
            </a:r>
          </a:p>
          <a:p>
            <a:r>
              <a:rPr lang="de-DE" sz="1200" dirty="0"/>
              <a:t>HOME-MADE</a:t>
            </a:r>
          </a:p>
        </p:txBody>
      </p:sp>
      <p:pic>
        <p:nvPicPr>
          <p:cNvPr id="4" name="Picture 3">
            <a:extLst>
              <a:ext uri="{FF2B5EF4-FFF2-40B4-BE49-F238E27FC236}">
                <a16:creationId xmlns:a16="http://schemas.microsoft.com/office/drawing/2014/main" id="{241B207E-1343-4131-8CC1-D359C4144E2E}"/>
              </a:ext>
            </a:extLst>
          </p:cNvPr>
          <p:cNvPicPr>
            <a:picLocks noChangeAspect="1"/>
          </p:cNvPicPr>
          <p:nvPr/>
        </p:nvPicPr>
        <p:blipFill rotWithShape="1">
          <a:blip r:embed="rId2"/>
          <a:srcRect l="25460" r="7332" b="-4"/>
          <a:stretch/>
        </p:blipFill>
        <p:spPr>
          <a:xfrm>
            <a:off x="20" y="-1"/>
            <a:ext cx="6915093" cy="6858001"/>
          </a:xfrm>
          <a:prstGeom prst="rect">
            <a:avLst/>
          </a:prstGeom>
        </p:spPr>
      </p:pic>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9023D3-573C-4179-ABCA-20510A3CE204}"/>
              </a:ext>
            </a:extLst>
          </p:cNvPr>
          <p:cNvSpPr>
            <a:spLocks noGrp="1"/>
          </p:cNvSpPr>
          <p:nvPr>
            <p:ph type="title"/>
          </p:nvPr>
        </p:nvSpPr>
        <p:spPr/>
        <p:txBody>
          <a:bodyPr/>
          <a:lstStyle/>
          <a:p>
            <a:pPr algn="ctr"/>
            <a:endParaRPr lang="fr-FR"/>
          </a:p>
        </p:txBody>
      </p:sp>
      <p:pic>
        <p:nvPicPr>
          <p:cNvPr id="5" name="Image 5" descr="Une image contenant intérieur&#10;&#10;Description générée automatiquement">
            <a:extLst>
              <a:ext uri="{FF2B5EF4-FFF2-40B4-BE49-F238E27FC236}">
                <a16:creationId xmlns:a16="http://schemas.microsoft.com/office/drawing/2014/main" id="{7B5591F2-431A-4E9A-80B8-4873FE0839DE}"/>
              </a:ext>
            </a:extLst>
          </p:cNvPr>
          <p:cNvPicPr>
            <a:picLocks noGrp="1" noChangeAspect="1"/>
          </p:cNvPicPr>
          <p:nvPr>
            <p:ph sz="half" idx="1"/>
          </p:nvPr>
        </p:nvPicPr>
        <p:blipFill>
          <a:blip r:embed="rId2"/>
          <a:stretch>
            <a:fillRect/>
          </a:stretch>
        </p:blipFill>
        <p:spPr>
          <a:xfrm>
            <a:off x="1780125" y="1825625"/>
            <a:ext cx="3263504" cy="4351338"/>
          </a:xfrm>
        </p:spPr>
      </p:pic>
      <p:pic>
        <p:nvPicPr>
          <p:cNvPr id="3" name="Image 5" descr="Une image contenant ordinateur, intérieur, clavier, guichet&#10;&#10;Description générée automatiquement">
            <a:extLst>
              <a:ext uri="{FF2B5EF4-FFF2-40B4-BE49-F238E27FC236}">
                <a16:creationId xmlns:a16="http://schemas.microsoft.com/office/drawing/2014/main" id="{2C1AEFF8-C181-4311-9702-4E04DEB12BAA}"/>
              </a:ext>
            </a:extLst>
          </p:cNvPr>
          <p:cNvPicPr>
            <a:picLocks noGrp="1" noChangeAspect="1"/>
          </p:cNvPicPr>
          <p:nvPr>
            <p:ph sz="half" idx="2"/>
          </p:nvPr>
        </p:nvPicPr>
        <p:blipFill>
          <a:blip r:embed="rId3"/>
          <a:stretch>
            <a:fillRect/>
          </a:stretch>
        </p:blipFill>
        <p:spPr>
          <a:xfrm>
            <a:off x="6730079" y="1825625"/>
            <a:ext cx="3263504" cy="4351338"/>
          </a:xfrm>
        </p:spPr>
      </p:pic>
    </p:spTree>
    <p:extLst>
      <p:ext uri="{BB962C8B-B14F-4D97-AF65-F5344CB8AC3E}">
        <p14:creationId xmlns:p14="http://schemas.microsoft.com/office/powerpoint/2010/main" val="89830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5379C9-8464-4C9E-9651-8F366081951D}"/>
              </a:ext>
            </a:extLst>
          </p:cNvPr>
          <p:cNvSpPr>
            <a:spLocks noGrp="1"/>
          </p:cNvSpPr>
          <p:nvPr>
            <p:ph type="title"/>
          </p:nvPr>
        </p:nvSpPr>
        <p:spPr>
          <a:xfrm>
            <a:off x="923422" y="113371"/>
            <a:ext cx="3932237" cy="1600200"/>
          </a:xfrm>
        </p:spPr>
        <p:txBody>
          <a:bodyPr/>
          <a:lstStyle/>
          <a:p>
            <a:r>
              <a:rPr lang="fr-FR" dirty="0"/>
              <a:t>VUE EXTERIEURE</a:t>
            </a:r>
          </a:p>
        </p:txBody>
      </p:sp>
      <p:pic>
        <p:nvPicPr>
          <p:cNvPr id="5" name="Image 5" descr="Une image contenant texte, mur&#10;&#10;Description générée automatiquement">
            <a:extLst>
              <a:ext uri="{FF2B5EF4-FFF2-40B4-BE49-F238E27FC236}">
                <a16:creationId xmlns:a16="http://schemas.microsoft.com/office/drawing/2014/main" id="{7426E239-7945-4406-AE1C-24DC3FC280BF}"/>
              </a:ext>
            </a:extLst>
          </p:cNvPr>
          <p:cNvPicPr>
            <a:picLocks noGrp="1" noChangeAspect="1"/>
          </p:cNvPicPr>
          <p:nvPr>
            <p:ph type="pic" idx="1"/>
          </p:nvPr>
        </p:nvPicPr>
        <p:blipFill rotWithShape="1">
          <a:blip r:embed="rId2"/>
          <a:srcRect l="2508" r="2508"/>
          <a:stretch/>
        </p:blipFill>
        <p:spPr/>
      </p:pic>
      <p:sp>
        <p:nvSpPr>
          <p:cNvPr id="4" name="Espace réservé du texte 3">
            <a:extLst>
              <a:ext uri="{FF2B5EF4-FFF2-40B4-BE49-F238E27FC236}">
                <a16:creationId xmlns:a16="http://schemas.microsoft.com/office/drawing/2014/main" id="{04BFD0B9-B750-4D8D-BD23-F69607BEE8C2}"/>
              </a:ext>
            </a:extLst>
          </p:cNvPr>
          <p:cNvSpPr>
            <a:spLocks noGrp="1"/>
          </p:cNvSpPr>
          <p:nvPr>
            <p:ph type="body" sz="half" idx="2"/>
          </p:nvPr>
        </p:nvSpPr>
        <p:spPr/>
        <p:txBody>
          <a:bodyPr vert="horz" lIns="91440" tIns="45720" rIns="91440" bIns="45720" rtlCol="0" anchor="t">
            <a:normAutofit/>
          </a:bodyPr>
          <a:lstStyle/>
          <a:p>
            <a:r>
              <a:rPr lang="fr-FR" dirty="0"/>
              <a:t>Le but recherché :  savoir si le patient a bien pris ses médicaments.</a:t>
            </a:r>
          </a:p>
          <a:p>
            <a:r>
              <a:rPr lang="fr-FR" dirty="0"/>
              <a:t>Dans cette configuration, on est capable d'être informé par sms si la personne a pris ses cachets du lundi matin ou lundi soir et ainsi de suite pour toute la semaine.</a:t>
            </a:r>
          </a:p>
          <a:p>
            <a:r>
              <a:rPr lang="fr-FR" dirty="0"/>
              <a:t>(Armoire à pharmacie achetée chez Amazon).</a:t>
            </a:r>
          </a:p>
        </p:txBody>
      </p:sp>
    </p:spTree>
    <p:extLst>
      <p:ext uri="{BB962C8B-B14F-4D97-AF65-F5344CB8AC3E}">
        <p14:creationId xmlns:p14="http://schemas.microsoft.com/office/powerpoint/2010/main" val="3538210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7CF139-C63A-4FC1-B586-E4A5F80AC693}"/>
              </a:ext>
            </a:extLst>
          </p:cNvPr>
          <p:cNvSpPr>
            <a:spLocks noGrp="1"/>
          </p:cNvSpPr>
          <p:nvPr>
            <p:ph type="title"/>
          </p:nvPr>
        </p:nvSpPr>
        <p:spPr>
          <a:xfrm>
            <a:off x="1278994" y="500062"/>
            <a:ext cx="9634011" cy="1325563"/>
          </a:xfrm>
        </p:spPr>
        <p:txBody>
          <a:bodyPr>
            <a:normAutofit/>
          </a:bodyPr>
          <a:lstStyle/>
          <a:p>
            <a:r>
              <a:rPr lang="fr-FR" sz="1400" dirty="0">
                <a:latin typeface="Abadi"/>
              </a:rPr>
              <a:t>Vue de l'intérieur : deux supports par jour pour accueillir un flacon de cachets le matin et un le soir.</a:t>
            </a:r>
            <a:br>
              <a:rPr lang="fr-FR" sz="1400" dirty="0">
                <a:latin typeface="Abadi"/>
              </a:rPr>
            </a:br>
            <a:r>
              <a:rPr lang="fr-FR" sz="1400" dirty="0">
                <a:latin typeface="Abadi"/>
              </a:rPr>
              <a:t>Chaque support est muni d'un petit capteur pour reconnaître la présence ou non du flacon.</a:t>
            </a:r>
            <a:br>
              <a:rPr lang="fr-FR" sz="1400" dirty="0">
                <a:latin typeface="Abadi"/>
              </a:rPr>
            </a:br>
            <a:r>
              <a:rPr lang="fr-FR" sz="1400" dirty="0">
                <a:latin typeface="Abadi"/>
              </a:rPr>
              <a:t>Il y a assez de place pour pouvoir ranger les boites de médicaments ( hors de portée des enfants ) verrouillable a clé.</a:t>
            </a:r>
            <a:endParaRPr lang="fr-FR" sz="1400" dirty="0"/>
          </a:p>
        </p:txBody>
      </p:sp>
      <p:pic>
        <p:nvPicPr>
          <p:cNvPr id="5" name="Image 5" descr="Une image contenant texte, intérieur&#10;&#10;Description générée automatiquement">
            <a:extLst>
              <a:ext uri="{FF2B5EF4-FFF2-40B4-BE49-F238E27FC236}">
                <a16:creationId xmlns:a16="http://schemas.microsoft.com/office/drawing/2014/main" id="{826F2308-F626-4C42-99B7-171FA5962AAB}"/>
              </a:ext>
            </a:extLst>
          </p:cNvPr>
          <p:cNvPicPr>
            <a:picLocks noGrp="1" noChangeAspect="1"/>
          </p:cNvPicPr>
          <p:nvPr>
            <p:ph sz="half" idx="1"/>
          </p:nvPr>
        </p:nvPicPr>
        <p:blipFill>
          <a:blip r:embed="rId2"/>
          <a:stretch>
            <a:fillRect/>
          </a:stretch>
        </p:blipFill>
        <p:spPr>
          <a:xfrm>
            <a:off x="1780125" y="1825625"/>
            <a:ext cx="3263504" cy="4351338"/>
          </a:xfrm>
        </p:spPr>
      </p:pic>
      <p:pic>
        <p:nvPicPr>
          <p:cNvPr id="6" name="Image 6" descr="Une image contenant texte, intérieur, mur, rayon&#10;&#10;Description générée automatiquement">
            <a:extLst>
              <a:ext uri="{FF2B5EF4-FFF2-40B4-BE49-F238E27FC236}">
                <a16:creationId xmlns:a16="http://schemas.microsoft.com/office/drawing/2014/main" id="{1E50F240-6C34-44AC-8F7A-DA44D9369EDE}"/>
              </a:ext>
            </a:extLst>
          </p:cNvPr>
          <p:cNvPicPr>
            <a:picLocks noGrp="1" noChangeAspect="1"/>
          </p:cNvPicPr>
          <p:nvPr>
            <p:ph sz="half" idx="2"/>
          </p:nvPr>
        </p:nvPicPr>
        <p:blipFill>
          <a:blip r:embed="rId3"/>
          <a:stretch>
            <a:fillRect/>
          </a:stretch>
        </p:blipFill>
        <p:spPr>
          <a:xfrm>
            <a:off x="6730079" y="1825625"/>
            <a:ext cx="3263504" cy="4351338"/>
          </a:xfrm>
        </p:spPr>
      </p:pic>
    </p:spTree>
    <p:extLst>
      <p:ext uri="{BB962C8B-B14F-4D97-AF65-F5344CB8AC3E}">
        <p14:creationId xmlns:p14="http://schemas.microsoft.com/office/powerpoint/2010/main" val="1275606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D97F69-A134-4C2A-A3DC-E473DB5A0BBB}"/>
              </a:ext>
            </a:extLst>
          </p:cNvPr>
          <p:cNvSpPr>
            <a:spLocks noGrp="1"/>
          </p:cNvSpPr>
          <p:nvPr>
            <p:ph type="title"/>
          </p:nvPr>
        </p:nvSpPr>
        <p:spPr/>
        <p:txBody>
          <a:bodyPr/>
          <a:lstStyle/>
          <a:p>
            <a:r>
              <a:rPr lang="fr-FR" dirty="0"/>
              <a:t>Vue générale </a:t>
            </a:r>
            <a:r>
              <a:rPr lang="fr-FR" dirty="0" err="1"/>
              <a:t>interieure</a:t>
            </a:r>
            <a:r>
              <a:rPr lang="fr-FR" dirty="0"/>
              <a:t>.</a:t>
            </a:r>
          </a:p>
        </p:txBody>
      </p:sp>
      <p:pic>
        <p:nvPicPr>
          <p:cNvPr id="5" name="Image 5" descr="Une image contenant texte, intérieur, rayon, mur&#10;&#10;Description générée automatiquement">
            <a:extLst>
              <a:ext uri="{FF2B5EF4-FFF2-40B4-BE49-F238E27FC236}">
                <a16:creationId xmlns:a16="http://schemas.microsoft.com/office/drawing/2014/main" id="{0A631013-1226-4D75-A624-5AD2E78870EC}"/>
              </a:ext>
            </a:extLst>
          </p:cNvPr>
          <p:cNvPicPr>
            <a:picLocks noGrp="1" noChangeAspect="1"/>
          </p:cNvPicPr>
          <p:nvPr>
            <p:ph sz="half" idx="1"/>
          </p:nvPr>
        </p:nvPicPr>
        <p:blipFill>
          <a:blip r:embed="rId2"/>
          <a:stretch>
            <a:fillRect/>
          </a:stretch>
        </p:blipFill>
        <p:spPr>
          <a:xfrm>
            <a:off x="2658897" y="1993871"/>
            <a:ext cx="6105837" cy="4581701"/>
          </a:xfrm>
        </p:spPr>
      </p:pic>
    </p:spTree>
    <p:extLst>
      <p:ext uri="{BB962C8B-B14F-4D97-AF65-F5344CB8AC3E}">
        <p14:creationId xmlns:p14="http://schemas.microsoft.com/office/powerpoint/2010/main" val="1611300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EF841-E4B5-4506-8977-6494EBC23E09}"/>
              </a:ext>
            </a:extLst>
          </p:cNvPr>
          <p:cNvSpPr>
            <a:spLocks noGrp="1"/>
          </p:cNvSpPr>
          <p:nvPr>
            <p:ph type="title"/>
          </p:nvPr>
        </p:nvSpPr>
        <p:spPr/>
        <p:txBody>
          <a:bodyPr>
            <a:normAutofit fontScale="90000"/>
          </a:bodyPr>
          <a:lstStyle/>
          <a:p>
            <a:r>
              <a:rPr lang="fr-FR" sz="1600" dirty="0">
                <a:latin typeface="Abadi"/>
              </a:rPr>
              <a:t>Sur la face avant, un écran tactile permet de visualiser si les flacons sont présents ou non sur les supports en fonction des jours.</a:t>
            </a:r>
            <a:br>
              <a:rPr lang="fr-FR" sz="1600" dirty="0">
                <a:latin typeface="Abadi"/>
              </a:rPr>
            </a:br>
            <a:r>
              <a:rPr lang="fr-FR" sz="1600" dirty="0">
                <a:latin typeface="Abadi"/>
              </a:rPr>
              <a:t>Il nous permet également de pouvoir avertir par sms quand le pilulier a été rempli et si il faut prévoir un passage à la pharmacie pour reprendre des médicaments.</a:t>
            </a:r>
            <a:br>
              <a:rPr lang="fr-FR" sz="1600" dirty="0">
                <a:latin typeface="Abadi"/>
              </a:rPr>
            </a:br>
            <a:r>
              <a:rPr lang="fr-FR" sz="1600" dirty="0">
                <a:latin typeface="Abadi"/>
              </a:rPr>
              <a:t>Les points verts signifient que les flacons sont en place et les points rouges que les flacons sont absents.</a:t>
            </a:r>
            <a:br>
              <a:rPr lang="fr-FR" sz="1600" dirty="0">
                <a:latin typeface="Abadi"/>
              </a:rPr>
            </a:br>
            <a:endParaRPr lang="fr-FR" sz="1600" dirty="0">
              <a:latin typeface="Abadi"/>
            </a:endParaRPr>
          </a:p>
        </p:txBody>
      </p:sp>
      <p:pic>
        <p:nvPicPr>
          <p:cNvPr id="5" name="Image 5" descr="Une image contenant texte, moniteur, écran&#10;&#10;Description générée automatiquement">
            <a:extLst>
              <a:ext uri="{FF2B5EF4-FFF2-40B4-BE49-F238E27FC236}">
                <a16:creationId xmlns:a16="http://schemas.microsoft.com/office/drawing/2014/main" id="{66F94893-02A3-4E1C-A2A9-1B56F0D04B61}"/>
              </a:ext>
            </a:extLst>
          </p:cNvPr>
          <p:cNvPicPr>
            <a:picLocks noGrp="1" noChangeAspect="1"/>
          </p:cNvPicPr>
          <p:nvPr>
            <p:ph sz="half" idx="1"/>
          </p:nvPr>
        </p:nvPicPr>
        <p:blipFill>
          <a:blip r:embed="rId2"/>
          <a:stretch>
            <a:fillRect/>
          </a:stretch>
        </p:blipFill>
        <p:spPr>
          <a:xfrm>
            <a:off x="1069848" y="2244773"/>
            <a:ext cx="4684057" cy="3513043"/>
          </a:xfrm>
        </p:spPr>
      </p:pic>
      <p:pic>
        <p:nvPicPr>
          <p:cNvPr id="6" name="Image 6" descr="Une image contenant texte, mur, moniteur, intérieur&#10;&#10;Description générée automatiquement">
            <a:extLst>
              <a:ext uri="{FF2B5EF4-FFF2-40B4-BE49-F238E27FC236}">
                <a16:creationId xmlns:a16="http://schemas.microsoft.com/office/drawing/2014/main" id="{C1D4E879-7D14-4BC1-B4F8-09DD9C579C9F}"/>
              </a:ext>
            </a:extLst>
          </p:cNvPr>
          <p:cNvPicPr>
            <a:picLocks noGrp="1" noChangeAspect="1"/>
          </p:cNvPicPr>
          <p:nvPr>
            <p:ph sz="half" idx="2"/>
          </p:nvPr>
        </p:nvPicPr>
        <p:blipFill>
          <a:blip r:embed="rId3"/>
          <a:stretch>
            <a:fillRect/>
          </a:stretch>
        </p:blipFill>
        <p:spPr>
          <a:xfrm>
            <a:off x="6730079" y="1825625"/>
            <a:ext cx="3263504" cy="4351338"/>
          </a:xfrm>
        </p:spPr>
      </p:pic>
    </p:spTree>
    <p:extLst>
      <p:ext uri="{BB962C8B-B14F-4D97-AF65-F5344CB8AC3E}">
        <p14:creationId xmlns:p14="http://schemas.microsoft.com/office/powerpoint/2010/main" val="338124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F74811-14B7-474F-99F8-2412977BC67F}"/>
              </a:ext>
            </a:extLst>
          </p:cNvPr>
          <p:cNvSpPr>
            <a:spLocks noGrp="1"/>
          </p:cNvSpPr>
          <p:nvPr>
            <p:ph type="title"/>
          </p:nvPr>
        </p:nvSpPr>
        <p:spPr/>
        <p:txBody>
          <a:bodyPr>
            <a:normAutofit fontScale="90000"/>
          </a:bodyPr>
          <a:lstStyle/>
          <a:p>
            <a:r>
              <a:rPr lang="fr-FR" sz="1400" dirty="0">
                <a:latin typeface="Abadi"/>
              </a:rPr>
              <a:t>L'ensemble du projet repose sur un programme géré par un </a:t>
            </a:r>
            <a:r>
              <a:rPr lang="fr-FR" sz="1400" dirty="0" err="1">
                <a:latin typeface="Abadi"/>
              </a:rPr>
              <a:t>raspberry</a:t>
            </a:r>
            <a:r>
              <a:rPr lang="fr-FR" sz="1400" dirty="0">
                <a:latin typeface="Abadi"/>
              </a:rPr>
              <a:t>. </a:t>
            </a:r>
            <a:br>
              <a:rPr lang="fr-FR" sz="1400" dirty="0">
                <a:latin typeface="Abadi"/>
              </a:rPr>
            </a:br>
            <a:r>
              <a:rPr lang="fr-FR" sz="1400" dirty="0">
                <a:latin typeface="Abadi"/>
              </a:rPr>
              <a:t>(Petit ordinateur fonctionnant sous linux et alimenté en </a:t>
            </a:r>
            <a:r>
              <a:rPr lang="fr-FR" sz="1400" dirty="0" err="1">
                <a:latin typeface="Abadi"/>
              </a:rPr>
              <a:t>usb</a:t>
            </a:r>
            <a:r>
              <a:rPr lang="fr-FR" sz="1400" dirty="0">
                <a:latin typeface="Abadi"/>
              </a:rPr>
              <a:t> ).</a:t>
            </a:r>
            <a:br>
              <a:rPr lang="fr-FR" sz="1400" dirty="0">
                <a:latin typeface="Abadi"/>
              </a:rPr>
            </a:br>
            <a:r>
              <a:rPr lang="fr-FR" sz="1400" dirty="0">
                <a:latin typeface="Abadi"/>
              </a:rPr>
              <a:t>Je n'ai pas écris de programme, j'ai simplement utilisé un logiciel fourni avec le </a:t>
            </a:r>
            <a:r>
              <a:rPr lang="fr-FR" sz="1400" dirty="0" err="1">
                <a:latin typeface="Abadi"/>
              </a:rPr>
              <a:t>raspberry</a:t>
            </a:r>
            <a:r>
              <a:rPr lang="fr-FR" sz="1400" dirty="0">
                <a:latin typeface="Abadi"/>
              </a:rPr>
              <a:t> qui permet de gérer les broches </a:t>
            </a:r>
            <a:r>
              <a:rPr lang="fr-FR" sz="1400" dirty="0" err="1">
                <a:latin typeface="Abadi"/>
              </a:rPr>
              <a:t>gpio</a:t>
            </a:r>
            <a:r>
              <a:rPr lang="fr-FR" sz="1400" dirty="0">
                <a:latin typeface="Abadi"/>
              </a:rPr>
              <a:t>.</a:t>
            </a:r>
            <a:br>
              <a:rPr lang="fr-FR" sz="1400" dirty="0">
                <a:latin typeface="Abadi"/>
              </a:rPr>
            </a:br>
            <a:r>
              <a:rPr lang="fr-FR" sz="1400" dirty="0">
                <a:latin typeface="Abadi"/>
              </a:rPr>
              <a:t>Pour résumer, il fonctionne comme un automate.</a:t>
            </a:r>
            <a:br>
              <a:rPr lang="fr-FR" sz="1400" dirty="0">
                <a:latin typeface="Abadi"/>
              </a:rPr>
            </a:br>
            <a:r>
              <a:rPr lang="fr-FR" sz="1400" dirty="0">
                <a:latin typeface="Abadi"/>
              </a:rPr>
              <a:t>J'ai ajouté un module </a:t>
            </a:r>
            <a:r>
              <a:rPr lang="fr-FR" sz="1400" dirty="0" err="1">
                <a:latin typeface="Abadi"/>
              </a:rPr>
              <a:t>gsm</a:t>
            </a:r>
            <a:r>
              <a:rPr lang="fr-FR" sz="1400" dirty="0">
                <a:latin typeface="Abadi"/>
              </a:rPr>
              <a:t> et une puce free à deux euros pour l'envoie des sms.</a:t>
            </a:r>
            <a:br>
              <a:rPr lang="fr-FR" sz="1400" dirty="0">
                <a:latin typeface="Abadi"/>
              </a:rPr>
            </a:br>
            <a:r>
              <a:rPr lang="fr-FR" sz="1400" dirty="0">
                <a:latin typeface="Abadi"/>
              </a:rPr>
              <a:t>A ce jour, le pilulier avertit 4 personnes mais il est possible d'ajouter d'autres numéros de téléphone.</a:t>
            </a:r>
          </a:p>
        </p:txBody>
      </p:sp>
      <p:pic>
        <p:nvPicPr>
          <p:cNvPr id="5" name="Image 5" descr="Une image contenant intérieur&#10;&#10;Description générée automatiquement">
            <a:extLst>
              <a:ext uri="{FF2B5EF4-FFF2-40B4-BE49-F238E27FC236}">
                <a16:creationId xmlns:a16="http://schemas.microsoft.com/office/drawing/2014/main" id="{7DA7BDDE-0613-4727-8609-107CA7A4C0BB}"/>
              </a:ext>
            </a:extLst>
          </p:cNvPr>
          <p:cNvPicPr>
            <a:picLocks noGrp="1" noChangeAspect="1"/>
          </p:cNvPicPr>
          <p:nvPr>
            <p:ph sz="half" idx="1"/>
          </p:nvPr>
        </p:nvPicPr>
        <p:blipFill>
          <a:blip r:embed="rId2"/>
          <a:stretch>
            <a:fillRect/>
          </a:stretch>
        </p:blipFill>
        <p:spPr>
          <a:xfrm>
            <a:off x="1069848" y="2244773"/>
            <a:ext cx="4684057" cy="3513043"/>
          </a:xfrm>
        </p:spPr>
      </p:pic>
      <p:pic>
        <p:nvPicPr>
          <p:cNvPr id="6" name="Image 6" descr="Une image contenant intérieur&#10;&#10;Description générée automatiquement">
            <a:extLst>
              <a:ext uri="{FF2B5EF4-FFF2-40B4-BE49-F238E27FC236}">
                <a16:creationId xmlns:a16="http://schemas.microsoft.com/office/drawing/2014/main" id="{17A6E0DD-8957-47D6-BD55-957241D1EA6B}"/>
              </a:ext>
            </a:extLst>
          </p:cNvPr>
          <p:cNvPicPr>
            <a:picLocks noGrp="1" noChangeAspect="1"/>
          </p:cNvPicPr>
          <p:nvPr>
            <p:ph sz="half" idx="2"/>
          </p:nvPr>
        </p:nvPicPr>
        <p:blipFill>
          <a:blip r:embed="rId3"/>
          <a:stretch>
            <a:fillRect/>
          </a:stretch>
        </p:blipFill>
        <p:spPr>
          <a:xfrm>
            <a:off x="6019802" y="2244772"/>
            <a:ext cx="4684058" cy="3513044"/>
          </a:xfrm>
        </p:spPr>
      </p:pic>
    </p:spTree>
    <p:extLst>
      <p:ext uri="{BB962C8B-B14F-4D97-AF65-F5344CB8AC3E}">
        <p14:creationId xmlns:p14="http://schemas.microsoft.com/office/powerpoint/2010/main" val="2193404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30188-CAB9-40CE-8F73-F78BC1FD96E8}"/>
              </a:ext>
            </a:extLst>
          </p:cNvPr>
          <p:cNvSpPr>
            <a:spLocks noGrp="1"/>
          </p:cNvSpPr>
          <p:nvPr>
            <p:ph type="title"/>
          </p:nvPr>
        </p:nvSpPr>
        <p:spPr/>
        <p:txBody>
          <a:bodyPr/>
          <a:lstStyle/>
          <a:p>
            <a:pPr algn="ctr"/>
            <a:r>
              <a:rPr lang="fr-FR" dirty="0"/>
              <a:t>Capture écran sms</a:t>
            </a:r>
            <a:endParaRPr lang="fr-FR"/>
          </a:p>
        </p:txBody>
      </p:sp>
      <p:pic>
        <p:nvPicPr>
          <p:cNvPr id="9" name="Image 9" descr="Une image contenant texte&#10;&#10;Description générée automatiquement">
            <a:extLst>
              <a:ext uri="{FF2B5EF4-FFF2-40B4-BE49-F238E27FC236}">
                <a16:creationId xmlns:a16="http://schemas.microsoft.com/office/drawing/2014/main" id="{B165AEA8-A703-4506-9448-8A1C0D719E01}"/>
              </a:ext>
            </a:extLst>
          </p:cNvPr>
          <p:cNvPicPr>
            <a:picLocks noGrp="1" noChangeAspect="1"/>
          </p:cNvPicPr>
          <p:nvPr>
            <p:ph sz="half" idx="2"/>
          </p:nvPr>
        </p:nvPicPr>
        <p:blipFill>
          <a:blip r:embed="rId2"/>
          <a:stretch>
            <a:fillRect/>
          </a:stretch>
        </p:blipFill>
        <p:spPr>
          <a:xfrm>
            <a:off x="7357058" y="1825625"/>
            <a:ext cx="2009546" cy="4351338"/>
          </a:xfrm>
        </p:spPr>
      </p:pic>
      <p:pic>
        <p:nvPicPr>
          <p:cNvPr id="8" name="Image 8" descr="Une image contenant texte&#10;&#10;Description générée automatiquement">
            <a:extLst>
              <a:ext uri="{FF2B5EF4-FFF2-40B4-BE49-F238E27FC236}">
                <a16:creationId xmlns:a16="http://schemas.microsoft.com/office/drawing/2014/main" id="{187F7BAD-4EEA-4828-B0A7-FA042633D75D}"/>
              </a:ext>
            </a:extLst>
          </p:cNvPr>
          <p:cNvPicPr>
            <a:picLocks noGrp="1" noChangeAspect="1"/>
          </p:cNvPicPr>
          <p:nvPr>
            <p:ph sz="half" idx="1"/>
          </p:nvPr>
        </p:nvPicPr>
        <p:blipFill>
          <a:blip r:embed="rId3"/>
          <a:stretch>
            <a:fillRect/>
          </a:stretch>
        </p:blipFill>
        <p:spPr>
          <a:xfrm>
            <a:off x="2407103" y="1825625"/>
            <a:ext cx="2009546" cy="4351338"/>
          </a:xfrm>
        </p:spPr>
      </p:pic>
    </p:spTree>
    <p:extLst>
      <p:ext uri="{BB962C8B-B14F-4D97-AF65-F5344CB8AC3E}">
        <p14:creationId xmlns:p14="http://schemas.microsoft.com/office/powerpoint/2010/main" val="427191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6B8524-CE51-4ED2-A10E-52810F6585BA}"/>
              </a:ext>
            </a:extLst>
          </p:cNvPr>
          <p:cNvSpPr>
            <a:spLocks noGrp="1"/>
          </p:cNvSpPr>
          <p:nvPr>
            <p:ph type="ctrTitle"/>
          </p:nvPr>
        </p:nvSpPr>
        <p:spPr/>
        <p:txBody>
          <a:bodyPr/>
          <a:lstStyle/>
          <a:p>
            <a:r>
              <a:rPr lang="fr-FR" sz="1400" dirty="0">
                <a:latin typeface="Abadi"/>
              </a:rPr>
              <a:t>Les supports des flacons ont été modélisés par moi-même avec fusion 360 en licence non commercial.</a:t>
            </a:r>
            <a:br>
              <a:rPr lang="fr-FR" sz="1400" dirty="0">
                <a:latin typeface="Abadi"/>
              </a:rPr>
            </a:br>
            <a:r>
              <a:rPr lang="fr-FR" sz="1400" dirty="0">
                <a:latin typeface="Abadi"/>
              </a:rPr>
              <a:t>Tous les autres composants proviennent d'Amazon et le récepteur </a:t>
            </a:r>
            <a:r>
              <a:rPr lang="fr-FR" sz="1400" dirty="0" err="1">
                <a:latin typeface="Abadi"/>
              </a:rPr>
              <a:t>gsm</a:t>
            </a:r>
            <a:r>
              <a:rPr lang="fr-FR" sz="1400" dirty="0">
                <a:latin typeface="Abadi"/>
              </a:rPr>
              <a:t> de chez MC Hobby.</a:t>
            </a:r>
            <a:br>
              <a:rPr lang="fr-FR" sz="1400" dirty="0">
                <a:latin typeface="Abadi"/>
              </a:rPr>
            </a:br>
            <a:r>
              <a:rPr lang="fr-FR" sz="1400" dirty="0">
                <a:latin typeface="Abadi"/>
              </a:rPr>
              <a:t>Le prix de revient hors </a:t>
            </a:r>
            <a:r>
              <a:rPr lang="fr-FR" sz="1400" dirty="0" err="1">
                <a:latin typeface="Abadi"/>
              </a:rPr>
              <a:t>main-d'oeuvre</a:t>
            </a:r>
            <a:r>
              <a:rPr lang="fr-FR" sz="1400" dirty="0">
                <a:latin typeface="Abadi"/>
              </a:rPr>
              <a:t> </a:t>
            </a:r>
            <a:br>
              <a:rPr lang="fr-FR" sz="1400" dirty="0">
                <a:latin typeface="Abadi"/>
              </a:rPr>
            </a:br>
            <a:endParaRPr lang="fr-FR" dirty="0"/>
          </a:p>
        </p:txBody>
      </p:sp>
      <p:sp>
        <p:nvSpPr>
          <p:cNvPr id="3" name="Sous-titre 2">
            <a:extLst>
              <a:ext uri="{FF2B5EF4-FFF2-40B4-BE49-F238E27FC236}">
                <a16:creationId xmlns:a16="http://schemas.microsoft.com/office/drawing/2014/main" id="{6D47EF3D-2298-4F11-BA38-79E7A30A0370}"/>
              </a:ext>
            </a:extLst>
          </p:cNvPr>
          <p:cNvSpPr>
            <a:spLocks noGrp="1"/>
          </p:cNvSpPr>
          <p:nvPr>
            <p:ph type="subTitle" idx="1"/>
          </p:nvPr>
        </p:nvSpPr>
        <p:spPr/>
        <p:txBody>
          <a:bodyPr/>
          <a:lstStyle/>
          <a:p>
            <a:endParaRPr lang="fr-FR"/>
          </a:p>
        </p:txBody>
      </p:sp>
      <p:pic>
        <p:nvPicPr>
          <p:cNvPr id="4" name="Image 4" descr="Une image contenant table&#10;&#10;Description générée automatiquement">
            <a:extLst>
              <a:ext uri="{FF2B5EF4-FFF2-40B4-BE49-F238E27FC236}">
                <a16:creationId xmlns:a16="http://schemas.microsoft.com/office/drawing/2014/main" id="{86C83F3E-8F6E-4E4B-8371-322E9B3C7360}"/>
              </a:ext>
            </a:extLst>
          </p:cNvPr>
          <p:cNvPicPr>
            <a:picLocks noChangeAspect="1"/>
          </p:cNvPicPr>
          <p:nvPr/>
        </p:nvPicPr>
        <p:blipFill>
          <a:blip r:embed="rId2"/>
          <a:stretch>
            <a:fillRect/>
          </a:stretch>
        </p:blipFill>
        <p:spPr>
          <a:xfrm>
            <a:off x="1351156" y="3290074"/>
            <a:ext cx="9099395" cy="3084241"/>
          </a:xfrm>
          <a:prstGeom prst="rect">
            <a:avLst/>
          </a:prstGeom>
        </p:spPr>
      </p:pic>
    </p:spTree>
    <p:extLst>
      <p:ext uri="{BB962C8B-B14F-4D97-AF65-F5344CB8AC3E}">
        <p14:creationId xmlns:p14="http://schemas.microsoft.com/office/powerpoint/2010/main" val="324168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5FBBBA-CB4B-44FB-A899-B38CD691E8C4}"/>
              </a:ext>
            </a:extLst>
          </p:cNvPr>
          <p:cNvSpPr>
            <a:spLocks noGrp="1"/>
          </p:cNvSpPr>
          <p:nvPr>
            <p:ph type="title"/>
          </p:nvPr>
        </p:nvSpPr>
        <p:spPr/>
        <p:txBody>
          <a:bodyPr>
            <a:normAutofit fontScale="90000"/>
          </a:bodyPr>
          <a:lstStyle/>
          <a:p>
            <a:pPr algn="ctr"/>
            <a:r>
              <a:rPr lang="fr-FR" dirty="0"/>
              <a:t> version mobile reposant sur les mêmes bases que l'armoire avec batterie</a:t>
            </a:r>
          </a:p>
        </p:txBody>
      </p:sp>
      <p:sp>
        <p:nvSpPr>
          <p:cNvPr id="3" name="Espace réservé du texte 2">
            <a:extLst>
              <a:ext uri="{FF2B5EF4-FFF2-40B4-BE49-F238E27FC236}">
                <a16:creationId xmlns:a16="http://schemas.microsoft.com/office/drawing/2014/main" id="{03CFC32B-EF90-4046-B170-6E5E7B13FAB3}"/>
              </a:ext>
            </a:extLst>
          </p:cNvPr>
          <p:cNvSpPr>
            <a:spLocks noGrp="1"/>
          </p:cNvSpPr>
          <p:nvPr>
            <p:ph type="body" idx="1"/>
          </p:nvPr>
        </p:nvSpPr>
        <p:spPr/>
        <p:txBody>
          <a:bodyPr/>
          <a:lstStyle/>
          <a:p>
            <a:endParaRPr lang="fr-FR"/>
          </a:p>
        </p:txBody>
      </p:sp>
      <p:pic>
        <p:nvPicPr>
          <p:cNvPr id="7" name="Image 7" descr="Une image contenant intérieur&#10;&#10;Description générée automatiquement">
            <a:extLst>
              <a:ext uri="{FF2B5EF4-FFF2-40B4-BE49-F238E27FC236}">
                <a16:creationId xmlns:a16="http://schemas.microsoft.com/office/drawing/2014/main" id="{BEAEED6B-7BC9-4E42-BFAB-4EBD7E6EA1A0}"/>
              </a:ext>
            </a:extLst>
          </p:cNvPr>
          <p:cNvPicPr>
            <a:picLocks noGrp="1" noChangeAspect="1"/>
          </p:cNvPicPr>
          <p:nvPr>
            <p:ph sz="half" idx="2"/>
          </p:nvPr>
        </p:nvPicPr>
        <p:blipFill>
          <a:blip r:embed="rId2"/>
          <a:stretch>
            <a:fillRect/>
          </a:stretch>
        </p:blipFill>
        <p:spPr>
          <a:xfrm>
            <a:off x="1894133" y="2510632"/>
            <a:ext cx="2763441" cy="3684588"/>
          </a:xfrm>
        </p:spPr>
      </p:pic>
      <p:sp>
        <p:nvSpPr>
          <p:cNvPr id="5" name="Espace réservé du texte 4">
            <a:extLst>
              <a:ext uri="{FF2B5EF4-FFF2-40B4-BE49-F238E27FC236}">
                <a16:creationId xmlns:a16="http://schemas.microsoft.com/office/drawing/2014/main" id="{62EC7944-D68C-4F9C-B475-8F98790BCA66}"/>
              </a:ext>
            </a:extLst>
          </p:cNvPr>
          <p:cNvSpPr>
            <a:spLocks noGrp="1"/>
          </p:cNvSpPr>
          <p:nvPr>
            <p:ph type="body" sz="quarter" idx="3"/>
          </p:nvPr>
        </p:nvSpPr>
        <p:spPr/>
        <p:txBody>
          <a:bodyPr/>
          <a:lstStyle/>
          <a:p>
            <a:endParaRPr lang="fr-FR"/>
          </a:p>
        </p:txBody>
      </p:sp>
      <p:pic>
        <p:nvPicPr>
          <p:cNvPr id="8" name="Image 8" descr="Une image contenant différent&#10;&#10;Description générée automatiquement">
            <a:extLst>
              <a:ext uri="{FF2B5EF4-FFF2-40B4-BE49-F238E27FC236}">
                <a16:creationId xmlns:a16="http://schemas.microsoft.com/office/drawing/2014/main" id="{376A123E-86E5-49BE-9DDD-4186338DA210}"/>
              </a:ext>
            </a:extLst>
          </p:cNvPr>
          <p:cNvPicPr>
            <a:picLocks noGrp="1" noChangeAspect="1"/>
          </p:cNvPicPr>
          <p:nvPr>
            <p:ph sz="quarter" idx="4"/>
          </p:nvPr>
        </p:nvPicPr>
        <p:blipFill>
          <a:blip r:embed="rId3"/>
          <a:stretch>
            <a:fillRect/>
          </a:stretch>
        </p:blipFill>
        <p:spPr>
          <a:xfrm>
            <a:off x="6944156" y="2505075"/>
            <a:ext cx="2763441" cy="3684588"/>
          </a:xfrm>
        </p:spPr>
      </p:pic>
    </p:spTree>
    <p:extLst>
      <p:ext uri="{BB962C8B-B14F-4D97-AF65-F5344CB8AC3E}">
        <p14:creationId xmlns:p14="http://schemas.microsoft.com/office/powerpoint/2010/main" val="3152777553"/>
      </p:ext>
    </p:extLst>
  </p:cSld>
  <p:clrMapOvr>
    <a:masterClrMapping/>
  </p:clrMapOvr>
</p:sld>
</file>

<file path=ppt/theme/theme1.xml><?xml version="1.0" encoding="utf-8"?>
<a:theme xmlns:a="http://schemas.openxmlformats.org/drawingml/2006/main" name="BohemianVTI">
  <a:themeElements>
    <a:clrScheme name="AnalogousFromRegularSeedLeftStep">
      <a:dk1>
        <a:srgbClr val="000000"/>
      </a:dk1>
      <a:lt1>
        <a:srgbClr val="FFFFFF"/>
      </a:lt1>
      <a:dk2>
        <a:srgbClr val="1C2432"/>
      </a:dk2>
      <a:lt2>
        <a:srgbClr val="F2F3F0"/>
      </a:lt2>
      <a:accent1>
        <a:srgbClr val="713BD5"/>
      </a:accent1>
      <a:accent2>
        <a:srgbClr val="363FC7"/>
      </a:accent2>
      <a:accent3>
        <a:srgbClr val="3B85D5"/>
      </a:accent3>
      <a:accent4>
        <a:srgbClr val="29B4C3"/>
      </a:accent4>
      <a:accent5>
        <a:srgbClr val="35C195"/>
      </a:accent5>
      <a:accent6>
        <a:srgbClr val="29C352"/>
      </a:accent6>
      <a:hlink>
        <a:srgbClr val="729531"/>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docProps/app.xml><?xml version="1.0" encoding="utf-8"?>
<Properties xmlns="http://schemas.openxmlformats.org/officeDocument/2006/extended-properties" xmlns:vt="http://schemas.openxmlformats.org/officeDocument/2006/docPropsVTypes">
  <TotalTime>0</TotalTime>
  <Words>359</Words>
  <Application>Microsoft Office PowerPoint</Application>
  <PresentationFormat>Grand écran</PresentationFormat>
  <Paragraphs>14</Paragraphs>
  <Slides>10</Slides>
  <Notes>0</Notes>
  <HiddenSlides>0</HiddenSlides>
  <MMClips>0</MMClips>
  <ScaleCrop>false</ScaleCrop>
  <HeadingPairs>
    <vt:vector size="4" baseType="variant">
      <vt:variant>
        <vt:lpstr>Thème</vt:lpstr>
      </vt:variant>
      <vt:variant>
        <vt:i4>1</vt:i4>
      </vt:variant>
      <vt:variant>
        <vt:lpstr>Titres des diapositives</vt:lpstr>
      </vt:variant>
      <vt:variant>
        <vt:i4>10</vt:i4>
      </vt:variant>
    </vt:vector>
  </HeadingPairs>
  <TitlesOfParts>
    <vt:vector size="11" baseType="lpstr">
      <vt:lpstr>BohemianVTI</vt:lpstr>
      <vt:lpstr>PILULIER V1</vt:lpstr>
      <vt:lpstr>VUE EXTERIEURE</vt:lpstr>
      <vt:lpstr>Vue de l'intérieur : deux supports par jour pour accueillir un flacon de cachets le matin et un le soir. Chaque support est muni d'un petit capteur pour reconnaître la présence ou non du flacon. Il y a assez de place pour pouvoir ranger les boites de médicaments ( hors de portée des enfants ) verrouillable a clé.</vt:lpstr>
      <vt:lpstr>Vue générale interieure.</vt:lpstr>
      <vt:lpstr>Sur la face avant, un écran tactile permet de visualiser si les flacons sont présents ou non sur les supports en fonction des jours. Il nous permet également de pouvoir avertir par sms quand le pilulier a été rempli et si il faut prévoir un passage à la pharmacie pour reprendre des médicaments. Les points verts signifient que les flacons sont en place et les points rouges que les flacons sont absents. </vt:lpstr>
      <vt:lpstr>L'ensemble du projet repose sur un programme géré par un raspberry.  (Petit ordinateur fonctionnant sous linux et alimenté en usb ). Je n'ai pas écris de programme, j'ai simplement utilisé un logiciel fourni avec le raspberry qui permet de gérer les broches gpio. Pour résumer, il fonctionne comme un automate. J'ai ajouté un module gsm et une puce free à deux euros pour l'envoie des sms. A ce jour, le pilulier avertit 4 personnes mais il est possible d'ajouter d'autres numéros de téléphone.</vt:lpstr>
      <vt:lpstr>Capture écran sms</vt:lpstr>
      <vt:lpstr>Les supports des flacons ont été modélisés par moi-même avec fusion 360 en licence non commercial. Tous les autres composants proviennent d'Amazon et le récepteur gsm de chez MC Hobby. Le prix de revient hors main-d'oeuvre  </vt:lpstr>
      <vt:lpstr> version mobile reposant sur les mêmes bases que l'armoire avec batterie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lastModifiedBy>Didier</cp:lastModifiedBy>
  <cp:revision>344</cp:revision>
  <dcterms:created xsi:type="dcterms:W3CDTF">2021-05-13T15:38:28Z</dcterms:created>
  <dcterms:modified xsi:type="dcterms:W3CDTF">2021-05-15T17:45:20Z</dcterms:modified>
</cp:coreProperties>
</file>